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87" r:id="rId2"/>
    <p:sldId id="275" r:id="rId3"/>
    <p:sldId id="290" r:id="rId4"/>
    <p:sldId id="277" r:id="rId5"/>
    <p:sldId id="276" r:id="rId6"/>
    <p:sldId id="279" r:id="rId7"/>
    <p:sldId id="289" r:id="rId8"/>
    <p:sldId id="281" r:id="rId9"/>
    <p:sldId id="282" r:id="rId10"/>
    <p:sldId id="283" r:id="rId11"/>
    <p:sldId id="280" r:id="rId12"/>
    <p:sldId id="272" r:id="rId13"/>
    <p:sldId id="285" r:id="rId14"/>
    <p:sldId id="267" r:id="rId15"/>
    <p:sldId id="268" r:id="rId16"/>
    <p:sldId id="269" r:id="rId17"/>
    <p:sldId id="270" r:id="rId18"/>
    <p:sldId id="271" r:id="rId19"/>
    <p:sldId id="293" r:id="rId20"/>
    <p:sldId id="288" r:id="rId21"/>
    <p:sldId id="292" r:id="rId22"/>
  </p:sldIdLst>
  <p:sldSz cx="24384000" cy="137160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5800" kern="1200">
        <a:solidFill>
          <a:srgbClr val="414141"/>
        </a:solidFill>
        <a:latin typeface="Open Sans" charset="0"/>
        <a:ea typeface="ヒラギノ角ゴ ProN W3" charset="-128"/>
        <a:cs typeface="+mn-cs"/>
        <a:sym typeface="Open Sans" charset="0"/>
      </a:defRPr>
    </a:lvl1pPr>
    <a:lvl2pPr marL="457200" algn="ctr" rtl="0" fontAlgn="base">
      <a:spcBef>
        <a:spcPct val="0"/>
      </a:spcBef>
      <a:spcAft>
        <a:spcPct val="0"/>
      </a:spcAft>
      <a:defRPr sz="5800" kern="1200">
        <a:solidFill>
          <a:srgbClr val="414141"/>
        </a:solidFill>
        <a:latin typeface="Open Sans" charset="0"/>
        <a:ea typeface="ヒラギノ角ゴ ProN W3" charset="-128"/>
        <a:cs typeface="+mn-cs"/>
        <a:sym typeface="Open Sans" charset="0"/>
      </a:defRPr>
    </a:lvl2pPr>
    <a:lvl3pPr marL="914400" algn="ctr" rtl="0" fontAlgn="base">
      <a:spcBef>
        <a:spcPct val="0"/>
      </a:spcBef>
      <a:spcAft>
        <a:spcPct val="0"/>
      </a:spcAft>
      <a:defRPr sz="5800" kern="1200">
        <a:solidFill>
          <a:srgbClr val="414141"/>
        </a:solidFill>
        <a:latin typeface="Open Sans" charset="0"/>
        <a:ea typeface="ヒラギノ角ゴ ProN W3" charset="-128"/>
        <a:cs typeface="+mn-cs"/>
        <a:sym typeface="Open Sans" charset="0"/>
      </a:defRPr>
    </a:lvl3pPr>
    <a:lvl4pPr marL="1371600" algn="ctr" rtl="0" fontAlgn="base">
      <a:spcBef>
        <a:spcPct val="0"/>
      </a:spcBef>
      <a:spcAft>
        <a:spcPct val="0"/>
      </a:spcAft>
      <a:defRPr sz="5800" kern="1200">
        <a:solidFill>
          <a:srgbClr val="414141"/>
        </a:solidFill>
        <a:latin typeface="Open Sans" charset="0"/>
        <a:ea typeface="ヒラギノ角ゴ ProN W3" charset="-128"/>
        <a:cs typeface="+mn-cs"/>
        <a:sym typeface="Open Sans" charset="0"/>
      </a:defRPr>
    </a:lvl4pPr>
    <a:lvl5pPr marL="1828800" algn="ctr" rtl="0" fontAlgn="base">
      <a:spcBef>
        <a:spcPct val="0"/>
      </a:spcBef>
      <a:spcAft>
        <a:spcPct val="0"/>
      </a:spcAft>
      <a:defRPr sz="5800" kern="1200">
        <a:solidFill>
          <a:srgbClr val="414141"/>
        </a:solidFill>
        <a:latin typeface="Open Sans" charset="0"/>
        <a:ea typeface="ヒラギノ角ゴ ProN W3" charset="-128"/>
        <a:cs typeface="+mn-cs"/>
        <a:sym typeface="Open Sans" charset="0"/>
      </a:defRPr>
    </a:lvl5pPr>
    <a:lvl6pPr marL="2286000" algn="l" defTabSz="914400" rtl="0" eaLnBrk="1" latinLnBrk="0" hangingPunct="1">
      <a:defRPr sz="5800" kern="1200">
        <a:solidFill>
          <a:srgbClr val="414141"/>
        </a:solidFill>
        <a:latin typeface="Open Sans" charset="0"/>
        <a:ea typeface="ヒラギノ角ゴ ProN W3" charset="-128"/>
        <a:cs typeface="+mn-cs"/>
        <a:sym typeface="Open Sans" charset="0"/>
      </a:defRPr>
    </a:lvl6pPr>
    <a:lvl7pPr marL="2743200" algn="l" defTabSz="914400" rtl="0" eaLnBrk="1" latinLnBrk="0" hangingPunct="1">
      <a:defRPr sz="5800" kern="1200">
        <a:solidFill>
          <a:srgbClr val="414141"/>
        </a:solidFill>
        <a:latin typeface="Open Sans" charset="0"/>
        <a:ea typeface="ヒラギノ角ゴ ProN W3" charset="-128"/>
        <a:cs typeface="+mn-cs"/>
        <a:sym typeface="Open Sans" charset="0"/>
      </a:defRPr>
    </a:lvl7pPr>
    <a:lvl8pPr marL="3200400" algn="l" defTabSz="914400" rtl="0" eaLnBrk="1" latinLnBrk="0" hangingPunct="1">
      <a:defRPr sz="5800" kern="1200">
        <a:solidFill>
          <a:srgbClr val="414141"/>
        </a:solidFill>
        <a:latin typeface="Open Sans" charset="0"/>
        <a:ea typeface="ヒラギノ角ゴ ProN W3" charset="-128"/>
        <a:cs typeface="+mn-cs"/>
        <a:sym typeface="Open Sans" charset="0"/>
      </a:defRPr>
    </a:lvl8pPr>
    <a:lvl9pPr marL="3657600" algn="l" defTabSz="914400" rtl="0" eaLnBrk="1" latinLnBrk="0" hangingPunct="1">
      <a:defRPr sz="5800" kern="1200">
        <a:solidFill>
          <a:srgbClr val="414141"/>
        </a:solidFill>
        <a:latin typeface="Open Sans" charset="0"/>
        <a:ea typeface="ヒラギノ角ゴ ProN W3" charset="-128"/>
        <a:cs typeface="+mn-cs"/>
        <a:sym typeface="Open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2622"/>
    <a:srgbClr val="F3ECE0"/>
    <a:srgbClr val="FFFFFF"/>
    <a:srgbClr val="30302F"/>
    <a:srgbClr val="001638"/>
    <a:srgbClr val="0080D9"/>
    <a:srgbClr val="003C91"/>
    <a:srgbClr val="FF9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2" autoAdjust="0"/>
    <p:restoredTop sz="85896" autoAdjust="0"/>
  </p:normalViewPr>
  <p:slideViewPr>
    <p:cSldViewPr snapToGrid="0">
      <p:cViewPr>
        <p:scale>
          <a:sx n="50" d="100"/>
          <a:sy n="50" d="100"/>
        </p:scale>
        <p:origin x="-678" y="-168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DB58D1-73EC-41CB-9E3A-9486752012EE}" type="datetimeFigureOut">
              <a:rPr lang="en-CA" smtClean="0"/>
              <a:t>06/07/2014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5409CE-34E3-445D-A207-BFA0C0F2012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1252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baseline="0" dirty="0" smtClean="0"/>
              <a:t>Create index if not exists</a:t>
            </a:r>
          </a:p>
          <a:p>
            <a:r>
              <a:rPr lang="en-CA" dirty="0" smtClean="0"/>
              <a:t>Search ES for what IDS</a:t>
            </a:r>
            <a:r>
              <a:rPr lang="en-CA" baseline="0" dirty="0" smtClean="0"/>
              <a:t> to pull next (previous request timeouts, </a:t>
            </a:r>
            <a:r>
              <a:rPr lang="en-CA" baseline="0" dirty="0" err="1" smtClean="0"/>
              <a:t>json</a:t>
            </a:r>
            <a:r>
              <a:rPr lang="en-CA" baseline="0" dirty="0" smtClean="0"/>
              <a:t> not processed yet, general errors)</a:t>
            </a:r>
          </a:p>
          <a:p>
            <a:r>
              <a:rPr lang="en-CA" baseline="0" dirty="0" smtClean="0"/>
              <a:t>Fill file cache/use file cache for faster reloading (also gives us flat record of all test results)</a:t>
            </a:r>
          </a:p>
          <a:p>
            <a:r>
              <a:rPr lang="en-CA" baseline="0" dirty="0" smtClean="0"/>
              <a:t>Multithreaded for multiple requests</a:t>
            </a:r>
          </a:p>
          <a:p>
            <a:endParaRPr lang="en-CA" baseline="0" dirty="0" smtClean="0"/>
          </a:p>
          <a:p>
            <a:r>
              <a:rPr lang="en-CA" baseline="0" dirty="0" smtClean="0"/>
              <a:t>Pull </a:t>
            </a:r>
            <a:r>
              <a:rPr lang="en-CA" baseline="0" dirty="0" err="1" smtClean="0"/>
              <a:t>pushlog</a:t>
            </a:r>
            <a:r>
              <a:rPr lang="en-CA" baseline="0" dirty="0" smtClean="0"/>
              <a:t> from </a:t>
            </a:r>
            <a:r>
              <a:rPr lang="en-CA" baseline="0" dirty="0" err="1" smtClean="0"/>
              <a:t>Datazilla</a:t>
            </a:r>
            <a:r>
              <a:rPr lang="en-CA" baseline="0" dirty="0" smtClean="0"/>
              <a:t> database</a:t>
            </a:r>
          </a:p>
          <a:p>
            <a:r>
              <a:rPr lang="en-CA" baseline="0" dirty="0" smtClean="0"/>
              <a:t>Add </a:t>
            </a:r>
            <a:r>
              <a:rPr lang="en-CA" baseline="0" dirty="0" err="1" smtClean="0"/>
              <a:t>datazilla</a:t>
            </a:r>
            <a:r>
              <a:rPr lang="en-CA" baseline="0" dirty="0" smtClean="0"/>
              <a:t> metadata to test result record</a:t>
            </a:r>
          </a:p>
          <a:p>
            <a:r>
              <a:rPr lang="en-CA" baseline="0" dirty="0" smtClean="0"/>
              <a:t>Transform [name, count] array pairs to {name: count} properties</a:t>
            </a:r>
          </a:p>
          <a:p>
            <a:r>
              <a:rPr lang="en-CA" baseline="0" dirty="0" smtClean="0"/>
              <a:t>Add </a:t>
            </a:r>
            <a:r>
              <a:rPr lang="en-CA" baseline="0" dirty="0" err="1" smtClean="0"/>
              <a:t>pushlog</a:t>
            </a:r>
            <a:r>
              <a:rPr lang="en-CA" baseline="0" dirty="0" smtClean="0"/>
              <a:t> date, if exists</a:t>
            </a:r>
          </a:p>
          <a:p>
            <a:r>
              <a:rPr lang="en-CA" baseline="0" dirty="0" smtClean="0"/>
              <a:t>Split </a:t>
            </a:r>
            <a:r>
              <a:rPr lang="en-CA" baseline="0" dirty="0" err="1" smtClean="0"/>
              <a:t>dromaeo</a:t>
            </a:r>
            <a:r>
              <a:rPr lang="en-CA" baseline="0" dirty="0" smtClean="0"/>
              <a:t> sub-test results</a:t>
            </a:r>
          </a:p>
          <a:p>
            <a:r>
              <a:rPr lang="en-CA" baseline="0" dirty="0" smtClean="0"/>
              <a:t>Add </a:t>
            </a:r>
            <a:r>
              <a:rPr lang="en-CA" baseline="0" dirty="0" err="1" smtClean="0"/>
              <a:t>precomputed</a:t>
            </a:r>
            <a:r>
              <a:rPr lang="en-CA" baseline="0" dirty="0" smtClean="0"/>
              <a:t> statistics</a:t>
            </a:r>
          </a:p>
          <a:p>
            <a:endParaRPr lang="en-CA" baseline="0" dirty="0" smtClean="0"/>
          </a:p>
          <a:p>
            <a:r>
              <a:rPr lang="en-CA" baseline="0" dirty="0" smtClean="0"/>
              <a:t>Separate thread to load ES </a:t>
            </a:r>
          </a:p>
          <a:p>
            <a:endParaRPr lang="en-CA" baseline="0" dirty="0" smtClean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241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Blue circles are test results (scale</a:t>
            </a:r>
            <a:r>
              <a:rPr lang="en-CA" baseline="0" dirty="0" smtClean="0"/>
              <a:t> on right)</a:t>
            </a:r>
          </a:p>
          <a:p>
            <a:r>
              <a:rPr lang="en-CA" baseline="0" dirty="0" smtClean="0"/>
              <a:t>Scores are –log10(p-value) for clarity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96947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1015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baseline="0" dirty="0" smtClean="0"/>
              <a:t>Filling </a:t>
            </a:r>
            <a:r>
              <a:rPr lang="en-CA" baseline="0" dirty="0" err="1" smtClean="0"/>
              <a:t>NumPy</a:t>
            </a:r>
            <a:r>
              <a:rPr lang="en-CA" baseline="0" dirty="0" smtClean="0"/>
              <a:t> data structures took more time than doing the analysis (</a:t>
            </a:r>
            <a:r>
              <a:rPr lang="en-CA" baseline="0" dirty="0" err="1" smtClean="0"/>
              <a:t>PyPy</a:t>
            </a:r>
            <a:r>
              <a:rPr lang="en-CA" baseline="0" dirty="0" smtClean="0"/>
              <a:t> does not have </a:t>
            </a:r>
            <a:r>
              <a:rPr lang="en-CA" baseline="0" dirty="0" err="1" smtClean="0"/>
              <a:t>NumPy</a:t>
            </a:r>
            <a:r>
              <a:rPr lang="en-CA" baseline="0" dirty="0" smtClean="0"/>
              <a:t> support yet)</a:t>
            </a:r>
            <a:endParaRPr lang="en-CA" dirty="0" smtClean="0"/>
          </a:p>
          <a:p>
            <a:r>
              <a:rPr lang="en-CA" dirty="0" smtClean="0"/>
              <a:t>Database: Turn off index, load, turn index back on -&gt; Now</a:t>
            </a:r>
            <a:r>
              <a:rPr lang="en-CA" baseline="0" dirty="0" smtClean="0"/>
              <a:t> can not multithread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3742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Probe ES for domain of each dimension (look for new tests, branches and</a:t>
            </a:r>
            <a:r>
              <a:rPr lang="en-CA" baseline="0" dirty="0" smtClean="0"/>
              <a:t> architectures)</a:t>
            </a:r>
            <a:endParaRPr lang="en-CA" dirty="0" smtClean="0"/>
          </a:p>
          <a:p>
            <a:r>
              <a:rPr lang="en-CA" dirty="0" smtClean="0"/>
              <a:t>Determine which combination</a:t>
            </a:r>
            <a:r>
              <a:rPr lang="en-CA" baseline="0" dirty="0" smtClean="0"/>
              <a:t> of test, </a:t>
            </a:r>
            <a:r>
              <a:rPr lang="en-CA" baseline="0" dirty="0" err="1" smtClean="0"/>
              <a:t>os</a:t>
            </a:r>
            <a:r>
              <a:rPr lang="en-CA" baseline="0" dirty="0" smtClean="0"/>
              <a:t>, branch, hardware (naïve 2million different combinations), </a:t>
            </a:r>
          </a:p>
          <a:p>
            <a:r>
              <a:rPr lang="en-CA" baseline="0" dirty="0" smtClean="0"/>
              <a:t>Test/Suite/Branch specific parameters</a:t>
            </a:r>
          </a:p>
          <a:p>
            <a:r>
              <a:rPr lang="en-CA" baseline="0" dirty="0" smtClean="0"/>
              <a:t>Run a variety of window functions for humane time window, past revision, past stats, future stats, and diff</a:t>
            </a:r>
          </a:p>
          <a:p>
            <a:r>
              <a:rPr lang="en-CA" baseline="0" dirty="0" smtClean="0"/>
              <a:t>Reanalyze as more data arrives</a:t>
            </a:r>
          </a:p>
          <a:p>
            <a:r>
              <a:rPr lang="en-CA" baseline="0" dirty="0" smtClean="0"/>
              <a:t>Compare to existing alerts: change and obsolete as needed</a:t>
            </a:r>
          </a:p>
          <a:p>
            <a:endParaRPr lang="en-CA" baseline="0" dirty="0" smtClean="0"/>
          </a:p>
          <a:p>
            <a:r>
              <a:rPr lang="en-CA" baseline="0" dirty="0" smtClean="0"/>
              <a:t>Merge alerts on same revision</a:t>
            </a:r>
          </a:p>
          <a:p>
            <a:endParaRPr lang="en-CA" baseline="0" dirty="0" smtClean="0"/>
          </a:p>
          <a:p>
            <a:endParaRPr lang="en-CA" baseline="0" dirty="0" smtClean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538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Track which alerts have been sent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9348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9348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9348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9348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9348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Necessary to view</a:t>
            </a:r>
            <a:r>
              <a:rPr lang="en-CA" baseline="0" dirty="0" smtClean="0"/>
              <a:t> sub-test results</a:t>
            </a:r>
          </a:p>
          <a:p>
            <a:r>
              <a:rPr lang="en-CA" baseline="0" dirty="0" smtClean="0"/>
              <a:t>Faster to view series</a:t>
            </a:r>
          </a:p>
          <a:p>
            <a:r>
              <a:rPr lang="en-CA" baseline="0" dirty="0" smtClean="0"/>
              <a:t>Very limited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9348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Something more interesting to show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409CE-34E3-445D-A207-BFA0C0F20129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71015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7375" y="5816600"/>
            <a:ext cx="7969250" cy="207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785906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Open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>
                <a:latin typeface="Open Sans Ligh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>
              <a:sym typeface="Gill Sans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Open Sans Ligh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019018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 Light"/>
                <a:cs typeface="Open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Open Sans Light"/>
                <a:cs typeface="Open Sans Light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2181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 Light"/>
              </a:defRPr>
            </a:lvl1pPr>
            <a:lvl2pPr>
              <a:defRPr>
                <a:latin typeface="Open Sans Light"/>
              </a:defRPr>
            </a:lvl2pPr>
            <a:lvl3pPr>
              <a:defRPr>
                <a:latin typeface="Open Sans Light"/>
              </a:defRPr>
            </a:lvl3pPr>
            <a:lvl4pPr>
              <a:defRPr>
                <a:latin typeface="Open Sans Light"/>
              </a:defRPr>
            </a:lvl4pPr>
            <a:lvl5pPr>
              <a:defRPr>
                <a:latin typeface="Open Sans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50378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latin typeface="Open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latin typeface="Open Sans Ligh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269059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6600" cy="9051925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Open Sans Light"/>
              </a:defRPr>
            </a:lvl1pPr>
            <a:lvl2pPr>
              <a:defRPr sz="2400">
                <a:latin typeface="Open Sans Light"/>
              </a:defRPr>
            </a:lvl2pPr>
            <a:lvl3pPr>
              <a:defRPr sz="2000">
                <a:latin typeface="Open Sans Light"/>
              </a:defRPr>
            </a:lvl3pPr>
            <a:lvl4pPr>
              <a:defRPr sz="1800">
                <a:latin typeface="Open Sans Light"/>
              </a:defRPr>
            </a:lvl4pPr>
            <a:lvl5pPr>
              <a:defRPr sz="1800">
                <a:latin typeface="Open Sans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68200" y="3200400"/>
            <a:ext cx="10896600" cy="9051925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Open Sans Light"/>
              </a:defRPr>
            </a:lvl1pPr>
            <a:lvl2pPr>
              <a:defRPr sz="2400">
                <a:latin typeface="Open Sans Light"/>
              </a:defRPr>
            </a:lvl2pPr>
            <a:lvl3pPr>
              <a:defRPr sz="2000">
                <a:latin typeface="Open Sans Light"/>
              </a:defRPr>
            </a:lvl3pPr>
            <a:lvl4pPr>
              <a:defRPr sz="1800">
                <a:latin typeface="Open Sans Light"/>
              </a:defRPr>
            </a:lvl4pPr>
            <a:lvl5pPr>
              <a:defRPr sz="1800">
                <a:latin typeface="Open Sans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05875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Open Sans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Open Sans Light"/>
              </a:defRPr>
            </a:lvl1pPr>
            <a:lvl2pPr>
              <a:defRPr sz="2000">
                <a:latin typeface="Open Sans Light"/>
              </a:defRPr>
            </a:lvl2pPr>
            <a:lvl3pPr>
              <a:defRPr sz="1800">
                <a:latin typeface="Open Sans Light"/>
              </a:defRPr>
            </a:lvl3pPr>
            <a:lvl4pPr>
              <a:defRPr sz="1600">
                <a:latin typeface="Open Sans Light"/>
              </a:defRPr>
            </a:lvl4pPr>
            <a:lvl5pPr>
              <a:defRPr sz="1600">
                <a:latin typeface="Open Sans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Open Sans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Open Sans Light"/>
              </a:defRPr>
            </a:lvl1pPr>
            <a:lvl2pPr>
              <a:defRPr sz="2000">
                <a:latin typeface="Open Sans Light"/>
              </a:defRPr>
            </a:lvl2pPr>
            <a:lvl3pPr>
              <a:defRPr sz="1800">
                <a:latin typeface="Open Sans Light"/>
              </a:defRPr>
            </a:lvl3pPr>
            <a:lvl4pPr>
              <a:defRPr sz="1600">
                <a:latin typeface="Open Sans Light"/>
              </a:defRPr>
            </a:lvl4pPr>
            <a:lvl5pPr>
              <a:defRPr sz="1600">
                <a:latin typeface="Open Sans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31656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/>
          <a:lstStyle>
            <a:lvl1pPr>
              <a:defRPr>
                <a:latin typeface="Open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10827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829289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Open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Open Sans Light"/>
              </a:defRPr>
            </a:lvl1pPr>
            <a:lvl2pPr>
              <a:defRPr sz="2800">
                <a:latin typeface="Open Sans Light"/>
              </a:defRPr>
            </a:lvl2pPr>
            <a:lvl3pPr>
              <a:defRPr sz="2400">
                <a:latin typeface="Open Sans Light"/>
              </a:defRPr>
            </a:lvl3pPr>
            <a:lvl4pPr>
              <a:defRPr sz="2000">
                <a:latin typeface="Open Sans Light"/>
              </a:defRPr>
            </a:lvl4pPr>
            <a:lvl5pPr>
              <a:defRPr sz="2000">
                <a:latin typeface="Open Sans Ligh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Open Sans Ligh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087254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0" y="0"/>
            <a:ext cx="1841500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2"/>
          <p:cNvSpPr>
            <a:spLocks noGrp="1"/>
          </p:cNvSpPr>
          <p:nvPr>
            <p:ph type="title"/>
          </p:nvPr>
        </p:nvSpPr>
        <p:spPr bwMode="auto">
          <a:xfrm>
            <a:off x="1219200" y="549275"/>
            <a:ext cx="219456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028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1219200" y="3200400"/>
            <a:ext cx="21945600" cy="905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61" r:id="rId1"/>
    <p:sldLayoutId id="2147484326" r:id="rId2"/>
    <p:sldLayoutId id="2147484327" r:id="rId3"/>
    <p:sldLayoutId id="2147484328" r:id="rId4"/>
    <p:sldLayoutId id="2147484329" r:id="rId5"/>
    <p:sldLayoutId id="2147484330" r:id="rId6"/>
    <p:sldLayoutId id="2147484331" r:id="rId7"/>
    <p:sldLayoutId id="2147484332" r:id="rId8"/>
    <p:sldLayoutId id="2147484333" r:id="rId9"/>
    <p:sldLayoutId id="2147484334" r:id="rId10"/>
  </p:sldLayoutIdLst>
  <p:transition/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rgbClr val="2F302F"/>
          </a:solidFill>
          <a:latin typeface="Open Sans Light"/>
          <a:ea typeface="+mj-ea"/>
          <a:cs typeface="Open Sans Light"/>
          <a:sym typeface="Gill Sans Light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rgbClr val="2F302F"/>
          </a:solidFill>
          <a:latin typeface="Open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rgbClr val="2F302F"/>
          </a:solidFill>
          <a:latin typeface="Open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rgbClr val="2F302F"/>
          </a:solidFill>
          <a:latin typeface="Open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rgbClr val="2F302F"/>
          </a:solidFill>
          <a:latin typeface="Open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0000">
          <a:solidFill>
            <a:srgbClr val="2F302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0000">
          <a:solidFill>
            <a:srgbClr val="2F302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0000">
          <a:solidFill>
            <a:srgbClr val="2F302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0000">
          <a:solidFill>
            <a:srgbClr val="2F302F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eaLnBrk="0" fontAlgn="base" hangingPunct="0">
        <a:spcBef>
          <a:spcPts val="51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5200">
          <a:solidFill>
            <a:srgbClr val="2F302F"/>
          </a:solidFill>
          <a:latin typeface="Open Sans Light"/>
          <a:ea typeface="+mn-ea"/>
          <a:cs typeface="Open Sans Light"/>
          <a:sym typeface="Gill Sans Light" charset="0"/>
        </a:defRPr>
      </a:lvl1pPr>
      <a:lvl2pPr marL="685800" indent="-304800" algn="l" rtl="0" eaLnBrk="0" fontAlgn="base" hangingPunct="0">
        <a:spcBef>
          <a:spcPts val="51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5200">
          <a:solidFill>
            <a:srgbClr val="2F302F"/>
          </a:solidFill>
          <a:latin typeface="Open Sans Light"/>
          <a:ea typeface="+mn-ea"/>
          <a:cs typeface="Open Sans Light"/>
          <a:sym typeface="Gill Sans Light" charset="0"/>
        </a:defRPr>
      </a:lvl2pPr>
      <a:lvl3pPr marL="1066800" indent="-304800" algn="l" rtl="0" eaLnBrk="0" fontAlgn="base" hangingPunct="0">
        <a:spcBef>
          <a:spcPts val="51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5200">
          <a:solidFill>
            <a:srgbClr val="2F302F"/>
          </a:solidFill>
          <a:latin typeface="Open Sans Light"/>
          <a:ea typeface="+mn-ea"/>
          <a:cs typeface="Open Sans Light"/>
          <a:sym typeface="Gill Sans Light" charset="0"/>
        </a:defRPr>
      </a:lvl3pPr>
      <a:lvl4pPr marL="1447800" indent="-304800" algn="l" rtl="0" eaLnBrk="0" fontAlgn="base" hangingPunct="0">
        <a:spcBef>
          <a:spcPts val="51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5200">
          <a:solidFill>
            <a:srgbClr val="2F302F"/>
          </a:solidFill>
          <a:latin typeface="Open Sans Light"/>
          <a:ea typeface="+mn-ea"/>
          <a:cs typeface="Open Sans Light"/>
          <a:sym typeface="Gill Sans Light" charset="0"/>
        </a:defRPr>
      </a:lvl4pPr>
      <a:lvl5pPr marL="1828800" indent="-304800" algn="l" rtl="0" eaLnBrk="0" fontAlgn="base" hangingPunct="0">
        <a:spcBef>
          <a:spcPts val="51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5200">
          <a:solidFill>
            <a:srgbClr val="2F302F"/>
          </a:solidFill>
          <a:latin typeface="Open Sans Light"/>
          <a:ea typeface="+mn-ea"/>
          <a:cs typeface="Open Sans Light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200">
          <a:solidFill>
            <a:srgbClr val="2F302F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200">
          <a:solidFill>
            <a:srgbClr val="2F302F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200">
          <a:solidFill>
            <a:srgbClr val="2F302F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200">
          <a:solidFill>
            <a:srgbClr val="2F302F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mozilla.org/Auto-tools/Projects/Alerts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mozilla.org/Auto-tools/Projects/Alerts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3"/>
          <p:cNvSpPr>
            <a:spLocks noGrp="1"/>
          </p:cNvSpPr>
          <p:nvPr>
            <p:ph type="title"/>
          </p:nvPr>
        </p:nvSpPr>
        <p:spPr>
          <a:xfrm>
            <a:off x="1143000" y="4664075"/>
            <a:ext cx="21945600" cy="2286000"/>
          </a:xfrm>
        </p:spPr>
        <p:txBody>
          <a:bodyPr/>
          <a:lstStyle/>
          <a:p>
            <a:r>
              <a:rPr lang="en-US" altLang="en-US" sz="13800" dirty="0" err="1" smtClean="0">
                <a:latin typeface="Open Sans Light" charset="0"/>
              </a:rPr>
              <a:t>dzAlerts</a:t>
            </a:r>
            <a:r>
              <a:rPr lang="en-US" altLang="en-US" dirty="0" smtClean="0">
                <a:latin typeface="Open Sans Light" charset="0"/>
              </a:rPr>
              <a:t/>
            </a:r>
            <a:br>
              <a:rPr lang="en-US" altLang="en-US" dirty="0" smtClean="0">
                <a:latin typeface="Open Sans Light" charset="0"/>
              </a:rPr>
            </a:br>
            <a:r>
              <a:rPr lang="en-CA" sz="3600" dirty="0"/>
              <a:t>provide high quality, and detailed alerts on performance regressions</a:t>
            </a:r>
            <a:br>
              <a:rPr lang="en-CA" sz="3600" dirty="0"/>
            </a:br>
            <a:r>
              <a:rPr lang="en-CA" sz="3600" dirty="0">
                <a:hlinkClick r:id="rId2"/>
              </a:rPr>
              <a:t>https://</a:t>
            </a:r>
            <a:r>
              <a:rPr lang="en-CA" sz="3600" dirty="0" smtClean="0">
                <a:hlinkClick r:id="rId2"/>
              </a:rPr>
              <a:t>wiki.mozilla.org/Auto-tools/Projects/Alerts</a:t>
            </a:r>
            <a:endParaRPr lang="en-US" altLang="en-US" dirty="0" smtClean="0">
              <a:latin typeface="Open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46358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 smtClean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err="1" smtClean="0"/>
              <a:t>Datazilla</a:t>
            </a:r>
            <a:endParaRPr lang="en-CA" dirty="0" smtClean="0"/>
          </a:p>
        </p:txBody>
      </p:sp>
      <p:pic>
        <p:nvPicPr>
          <p:cNvPr id="32770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t="41323" r="753" b="9845"/>
          <a:stretch/>
        </p:blipFill>
        <p:spPr bwMode="auto">
          <a:xfrm>
            <a:off x="3695700" y="5276850"/>
            <a:ext cx="15763876" cy="805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 bwMode="auto">
          <a:xfrm>
            <a:off x="10896599" y="10801350"/>
            <a:ext cx="1490663" cy="742950"/>
          </a:xfrm>
          <a:prstGeom prst="rect">
            <a:avLst/>
          </a:prstGeom>
          <a:noFill/>
          <a:ln w="1016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cxnSp>
        <p:nvCxnSpPr>
          <p:cNvPr id="7" name="Straight Connector 6"/>
          <p:cNvCxnSpPr/>
          <p:nvPr/>
        </p:nvCxnSpPr>
        <p:spPr bwMode="auto">
          <a:xfrm flipV="1">
            <a:off x="11641930" y="8305800"/>
            <a:ext cx="3064670" cy="2495550"/>
          </a:xfrm>
          <a:prstGeom prst="line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36866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7263" y="2600325"/>
            <a:ext cx="10544175" cy="6867525"/>
          </a:xfrm>
          <a:prstGeom prst="rect">
            <a:avLst/>
          </a:prstGeom>
          <a:noFill/>
          <a:ln w="1016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</a:extLst>
        </p:spPr>
      </p:pic>
      <p:sp>
        <p:nvSpPr>
          <p:cNvPr id="13" name="Title 1"/>
          <p:cNvSpPr txBox="1">
            <a:spLocks/>
          </p:cNvSpPr>
          <p:nvPr/>
        </p:nvSpPr>
        <p:spPr bwMode="auto">
          <a:xfrm>
            <a:off x="1219200" y="549275"/>
            <a:ext cx="21945600" cy="12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/>
                <a:ea typeface="+mj-ea"/>
                <a:cs typeface="Open Sans Light"/>
                <a:sym typeface="Gill Sans Light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r>
              <a:rPr lang="en-US" altLang="en-US" sz="7200" kern="0" dirty="0" smtClean="0">
                <a:latin typeface="Open Sans Light" charset="0"/>
              </a:rPr>
              <a:t>Mail</a:t>
            </a:r>
            <a:endParaRPr lang="en-US" altLang="en-US" sz="7200" kern="0" dirty="0" smtClean="0">
              <a:latin typeface="Open Sans Light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5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2378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 smtClean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Simple Chart Tool</a:t>
            </a:r>
            <a:endParaRPr lang="en-CA" dirty="0" smtClean="0"/>
          </a:p>
        </p:txBody>
      </p:sp>
      <p:pic>
        <p:nvPicPr>
          <p:cNvPr id="32770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t="41323" r="753" b="9845"/>
          <a:stretch/>
        </p:blipFill>
        <p:spPr bwMode="auto">
          <a:xfrm>
            <a:off x="3695700" y="5276850"/>
            <a:ext cx="15763876" cy="805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 bwMode="auto">
          <a:xfrm>
            <a:off x="12094704" y="10801350"/>
            <a:ext cx="1259346" cy="742950"/>
          </a:xfrm>
          <a:prstGeom prst="rect">
            <a:avLst/>
          </a:prstGeom>
          <a:noFill/>
          <a:ln w="1016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cxnSp>
        <p:nvCxnSpPr>
          <p:cNvPr id="5" name="Straight Connector 4"/>
          <p:cNvCxnSpPr>
            <a:stCxn id="3" idx="0"/>
          </p:cNvCxnSpPr>
          <p:nvPr/>
        </p:nvCxnSpPr>
        <p:spPr bwMode="auto">
          <a:xfrm flipV="1">
            <a:off x="12724377" y="9765982"/>
            <a:ext cx="1029723" cy="1035368"/>
          </a:xfrm>
          <a:prstGeom prst="line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33794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24377" y="2346007"/>
            <a:ext cx="10982325" cy="7667625"/>
          </a:xfrm>
          <a:prstGeom prst="rect">
            <a:avLst/>
          </a:prstGeom>
          <a:noFill/>
          <a:ln w="1016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</a:extLst>
        </p:spPr>
      </p:pic>
      <p:sp>
        <p:nvSpPr>
          <p:cNvPr id="12" name="Title 1"/>
          <p:cNvSpPr txBox="1">
            <a:spLocks/>
          </p:cNvSpPr>
          <p:nvPr/>
        </p:nvSpPr>
        <p:spPr bwMode="auto">
          <a:xfrm>
            <a:off x="1219200" y="549275"/>
            <a:ext cx="21945600" cy="12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/>
                <a:ea typeface="+mj-ea"/>
                <a:cs typeface="Open Sans Light"/>
                <a:sym typeface="Gill Sans Light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r>
              <a:rPr lang="en-US" altLang="en-US" sz="7200" kern="0" dirty="0" smtClean="0">
                <a:latin typeface="Open Sans Light" charset="0"/>
              </a:rPr>
              <a:t>Mail</a:t>
            </a:r>
            <a:endParaRPr lang="en-US" altLang="en-US" sz="7200" kern="0" dirty="0" smtClean="0">
              <a:latin typeface="Open Sans Light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5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9780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Debugging</a:t>
            </a:r>
            <a:endParaRPr lang="en-US" altLang="en-US" sz="7200" dirty="0" smtClean="0">
              <a:latin typeface="Open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52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Debugging</a:t>
            </a:r>
            <a:endParaRPr lang="en-US" altLang="en-US" sz="7200" dirty="0" smtClean="0">
              <a:latin typeface="Open Sans Light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7" t="33755" r="3495" b="9774"/>
          <a:stretch/>
        </p:blipFill>
        <p:spPr bwMode="auto">
          <a:xfrm>
            <a:off x="679704" y="5882640"/>
            <a:ext cx="23171670" cy="7163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79704" y="2098357"/>
            <a:ext cx="20164816" cy="2769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Always chart your data points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Visualize algorithm’s statistics to get a feel for what it sees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Bugs are not usually in the math</a:t>
            </a:r>
            <a:endParaRPr lang="en-CA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4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5427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Debugging</a:t>
            </a:r>
            <a:endParaRPr lang="en-US" altLang="en-US" sz="7200" dirty="0" smtClean="0">
              <a:latin typeface="Open Sans Light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7" t="33755" r="3495" b="9774"/>
          <a:stretch/>
        </p:blipFill>
        <p:spPr bwMode="auto">
          <a:xfrm>
            <a:off x="679704" y="5882640"/>
            <a:ext cx="23171670" cy="7163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 bwMode="auto">
          <a:xfrm>
            <a:off x="17145000" y="8458200"/>
            <a:ext cx="2667000" cy="1981200"/>
          </a:xfrm>
          <a:prstGeom prst="rect">
            <a:avLst/>
          </a:prstGeom>
          <a:noFill/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280336" y="3093339"/>
            <a:ext cx="10962616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Regression!?  Where’s my alert?</a:t>
            </a:r>
            <a:endParaRPr lang="en-CA" dirty="0"/>
          </a:p>
        </p:txBody>
      </p:sp>
      <p:cxnSp>
        <p:nvCxnSpPr>
          <p:cNvPr id="10" name="Straight Arrow Connector 9"/>
          <p:cNvCxnSpPr>
            <a:stCxn id="5" idx="2"/>
          </p:cNvCxnSpPr>
          <p:nvPr/>
        </p:nvCxnSpPr>
        <p:spPr bwMode="auto">
          <a:xfrm>
            <a:off x="16761644" y="4078224"/>
            <a:ext cx="992956" cy="4379976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" name="Rectangle 14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4467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Debugging</a:t>
            </a:r>
            <a:endParaRPr lang="en-US" altLang="en-US" sz="7200" dirty="0" smtClean="0">
              <a:latin typeface="Open Sans Light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7" t="33755" r="3495" b="9774"/>
          <a:stretch/>
        </p:blipFill>
        <p:spPr bwMode="auto">
          <a:xfrm>
            <a:off x="679704" y="5882640"/>
            <a:ext cx="23171670" cy="7163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935434" y="1987871"/>
            <a:ext cx="4402167" cy="2769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A" dirty="0" smtClean="0"/>
              <a:t>Past mean</a:t>
            </a:r>
          </a:p>
          <a:p>
            <a:pPr algn="r"/>
            <a:r>
              <a:rPr lang="en-CA" dirty="0" smtClean="0"/>
              <a:t>Future Mean</a:t>
            </a:r>
          </a:p>
          <a:p>
            <a:pPr algn="r"/>
            <a:r>
              <a:rPr lang="en-CA" dirty="0" smtClean="0"/>
              <a:t>Difference</a:t>
            </a:r>
          </a:p>
        </p:txBody>
      </p:sp>
      <p:cxnSp>
        <p:nvCxnSpPr>
          <p:cNvPr id="7" name="Straight Arrow Connector 6"/>
          <p:cNvCxnSpPr/>
          <p:nvPr/>
        </p:nvCxnSpPr>
        <p:spPr bwMode="auto">
          <a:xfrm>
            <a:off x="16230600" y="8045487"/>
            <a:ext cx="1219200" cy="0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>
            <a:off x="17449800" y="7844636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Arrow Connector 18"/>
          <p:cNvCxnSpPr/>
          <p:nvPr/>
        </p:nvCxnSpPr>
        <p:spPr bwMode="auto">
          <a:xfrm>
            <a:off x="16230600" y="7841993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Straight Arrow Connector 19"/>
          <p:cNvCxnSpPr/>
          <p:nvPr/>
        </p:nvCxnSpPr>
        <p:spPr bwMode="auto">
          <a:xfrm flipV="1">
            <a:off x="17449800" y="9685492"/>
            <a:ext cx="820387" cy="2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Straight Arrow Connector 20"/>
          <p:cNvCxnSpPr/>
          <p:nvPr/>
        </p:nvCxnSpPr>
        <p:spPr bwMode="auto">
          <a:xfrm>
            <a:off x="18271177" y="9481998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Straight Arrow Connector 21"/>
          <p:cNvCxnSpPr/>
          <p:nvPr/>
        </p:nvCxnSpPr>
        <p:spPr bwMode="auto">
          <a:xfrm>
            <a:off x="17449800" y="9481999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2" name="TextBox 31"/>
          <p:cNvSpPr txBox="1"/>
          <p:nvPr/>
        </p:nvSpPr>
        <p:spPr>
          <a:xfrm>
            <a:off x="16632539" y="1987870"/>
            <a:ext cx="3411511" cy="2769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 smtClean="0"/>
              <a:t>717</a:t>
            </a:r>
          </a:p>
          <a:p>
            <a:pPr algn="l"/>
            <a:r>
              <a:rPr lang="en-CA" dirty="0" smtClean="0"/>
              <a:t>689</a:t>
            </a:r>
          </a:p>
          <a:p>
            <a:pPr algn="l"/>
            <a:r>
              <a:rPr lang="en-CA" dirty="0" smtClean="0"/>
              <a:t>28 (3.9%)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596605" y="7909629"/>
            <a:ext cx="912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m</a:t>
            </a:r>
            <a:r>
              <a:rPr lang="en-CA" sz="1200" dirty="0" smtClean="0"/>
              <a:t>ean=717</a:t>
            </a:r>
            <a:endParaRPr lang="en-CA" sz="1200" dirty="0"/>
          </a:p>
        </p:txBody>
      </p:sp>
      <p:sp>
        <p:nvSpPr>
          <p:cNvPr id="34" name="TextBox 33"/>
          <p:cNvSpPr txBox="1"/>
          <p:nvPr/>
        </p:nvSpPr>
        <p:spPr>
          <a:xfrm>
            <a:off x="18338295" y="9546994"/>
            <a:ext cx="912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 smtClean="0"/>
              <a:t>mean=689</a:t>
            </a:r>
            <a:endParaRPr lang="en-CA" sz="1200" dirty="0"/>
          </a:p>
        </p:txBody>
      </p:sp>
      <p:sp>
        <p:nvSpPr>
          <p:cNvPr id="35" name="Rectangle 34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0584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Debugging</a:t>
            </a:r>
            <a:endParaRPr lang="en-US" altLang="en-US" sz="7200" dirty="0" smtClean="0">
              <a:latin typeface="Open Sans Light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7" t="33755" r="3495" b="9774"/>
          <a:stretch/>
        </p:blipFill>
        <p:spPr bwMode="auto">
          <a:xfrm>
            <a:off x="679704" y="5882640"/>
            <a:ext cx="23171670" cy="7163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935370" y="1987871"/>
            <a:ext cx="4402231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A" dirty="0" smtClean="0"/>
              <a:t>Past mean</a:t>
            </a:r>
          </a:p>
          <a:p>
            <a:pPr algn="r"/>
            <a:r>
              <a:rPr lang="en-CA" dirty="0" smtClean="0"/>
              <a:t>Future Mean</a:t>
            </a:r>
          </a:p>
          <a:p>
            <a:pPr algn="r"/>
            <a:r>
              <a:rPr lang="en-CA" dirty="0" smtClean="0"/>
              <a:t>Difference</a:t>
            </a:r>
          </a:p>
          <a:p>
            <a:pPr algn="r"/>
            <a:r>
              <a:rPr lang="en-CA" dirty="0" smtClean="0">
                <a:solidFill>
                  <a:srgbClr val="FF0000"/>
                </a:solidFill>
              </a:rPr>
              <a:t>Threshold</a:t>
            </a:r>
          </a:p>
        </p:txBody>
      </p:sp>
      <p:cxnSp>
        <p:nvCxnSpPr>
          <p:cNvPr id="7" name="Straight Arrow Connector 6"/>
          <p:cNvCxnSpPr/>
          <p:nvPr/>
        </p:nvCxnSpPr>
        <p:spPr bwMode="auto">
          <a:xfrm>
            <a:off x="16230600" y="8045487"/>
            <a:ext cx="1219200" cy="0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>
            <a:off x="17449800" y="7844636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Arrow Connector 18"/>
          <p:cNvCxnSpPr/>
          <p:nvPr/>
        </p:nvCxnSpPr>
        <p:spPr bwMode="auto">
          <a:xfrm>
            <a:off x="16230600" y="7841993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Straight Arrow Connector 19"/>
          <p:cNvCxnSpPr/>
          <p:nvPr/>
        </p:nvCxnSpPr>
        <p:spPr bwMode="auto">
          <a:xfrm flipV="1">
            <a:off x="17449800" y="9685492"/>
            <a:ext cx="820387" cy="2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Straight Arrow Connector 20"/>
          <p:cNvCxnSpPr/>
          <p:nvPr/>
        </p:nvCxnSpPr>
        <p:spPr bwMode="auto">
          <a:xfrm>
            <a:off x="18271177" y="9481998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Straight Arrow Connector 21"/>
          <p:cNvCxnSpPr/>
          <p:nvPr/>
        </p:nvCxnSpPr>
        <p:spPr bwMode="auto">
          <a:xfrm>
            <a:off x="17449800" y="9481999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2" name="TextBox 31"/>
          <p:cNvSpPr txBox="1"/>
          <p:nvPr/>
        </p:nvSpPr>
        <p:spPr>
          <a:xfrm>
            <a:off x="16632539" y="1987870"/>
            <a:ext cx="3411511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 smtClean="0"/>
              <a:t>717</a:t>
            </a:r>
          </a:p>
          <a:p>
            <a:pPr algn="l"/>
            <a:r>
              <a:rPr lang="en-CA" dirty="0" smtClean="0"/>
              <a:t>689</a:t>
            </a:r>
          </a:p>
          <a:p>
            <a:pPr algn="l"/>
            <a:r>
              <a:rPr lang="en-CA" dirty="0" smtClean="0"/>
              <a:t>28 (3.9%)</a:t>
            </a:r>
          </a:p>
          <a:p>
            <a:pPr algn="l"/>
            <a:r>
              <a:rPr lang="en-CA" dirty="0" smtClean="0">
                <a:solidFill>
                  <a:srgbClr val="FF0000"/>
                </a:solidFill>
              </a:rPr>
              <a:t>36 (5.0%)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7596605" y="7909629"/>
            <a:ext cx="912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m</a:t>
            </a:r>
            <a:r>
              <a:rPr lang="en-CA" sz="1200" dirty="0" smtClean="0"/>
              <a:t>ean=717</a:t>
            </a:r>
            <a:endParaRPr lang="en-CA" sz="1200" dirty="0"/>
          </a:p>
        </p:txBody>
      </p:sp>
      <p:sp>
        <p:nvSpPr>
          <p:cNvPr id="34" name="TextBox 33"/>
          <p:cNvSpPr txBox="1"/>
          <p:nvPr/>
        </p:nvSpPr>
        <p:spPr>
          <a:xfrm>
            <a:off x="18338295" y="9546994"/>
            <a:ext cx="912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 smtClean="0"/>
              <a:t>mean=689</a:t>
            </a:r>
            <a:endParaRPr lang="en-CA" sz="1200" dirty="0"/>
          </a:p>
        </p:txBody>
      </p:sp>
      <p:sp>
        <p:nvSpPr>
          <p:cNvPr id="14" name="Rectangle 13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4602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Debugging</a:t>
            </a:r>
            <a:endParaRPr lang="en-US" altLang="en-US" sz="7200" dirty="0" smtClean="0">
              <a:latin typeface="Open Sans Light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7" t="33755" r="3495" b="9774"/>
          <a:stretch/>
        </p:blipFill>
        <p:spPr bwMode="auto">
          <a:xfrm>
            <a:off x="679704" y="5882640"/>
            <a:ext cx="23171670" cy="7163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Arrow Connector 6"/>
          <p:cNvCxnSpPr/>
          <p:nvPr/>
        </p:nvCxnSpPr>
        <p:spPr bwMode="auto">
          <a:xfrm>
            <a:off x="16230600" y="8045487"/>
            <a:ext cx="1219200" cy="0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>
            <a:off x="17449800" y="7844636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Arrow Connector 18"/>
          <p:cNvCxnSpPr/>
          <p:nvPr/>
        </p:nvCxnSpPr>
        <p:spPr bwMode="auto">
          <a:xfrm>
            <a:off x="16230600" y="7841993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Straight Arrow Connector 19"/>
          <p:cNvCxnSpPr/>
          <p:nvPr/>
        </p:nvCxnSpPr>
        <p:spPr bwMode="auto">
          <a:xfrm flipV="1">
            <a:off x="17449800" y="9685492"/>
            <a:ext cx="820387" cy="2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Straight Arrow Connector 20"/>
          <p:cNvCxnSpPr/>
          <p:nvPr/>
        </p:nvCxnSpPr>
        <p:spPr bwMode="auto">
          <a:xfrm>
            <a:off x="18271177" y="9481998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Straight Arrow Connector 21"/>
          <p:cNvCxnSpPr/>
          <p:nvPr/>
        </p:nvCxnSpPr>
        <p:spPr bwMode="auto">
          <a:xfrm>
            <a:off x="17449800" y="9481999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TextBox 30"/>
          <p:cNvSpPr txBox="1"/>
          <p:nvPr/>
        </p:nvSpPr>
        <p:spPr>
          <a:xfrm>
            <a:off x="17596605" y="7909629"/>
            <a:ext cx="912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m</a:t>
            </a:r>
            <a:r>
              <a:rPr lang="en-CA" sz="1200" dirty="0" smtClean="0"/>
              <a:t>ean=717</a:t>
            </a:r>
            <a:endParaRPr lang="en-CA" sz="1200" dirty="0"/>
          </a:p>
        </p:txBody>
      </p:sp>
      <p:sp>
        <p:nvSpPr>
          <p:cNvPr id="34" name="TextBox 33"/>
          <p:cNvSpPr txBox="1"/>
          <p:nvPr/>
        </p:nvSpPr>
        <p:spPr>
          <a:xfrm>
            <a:off x="18338295" y="9546994"/>
            <a:ext cx="912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 smtClean="0"/>
              <a:t>mean=689</a:t>
            </a:r>
            <a:endParaRPr lang="en-CA" sz="1200" dirty="0"/>
          </a:p>
        </p:txBody>
      </p:sp>
      <p:sp>
        <p:nvSpPr>
          <p:cNvPr id="2" name="TextBox 1"/>
          <p:cNvSpPr txBox="1"/>
          <p:nvPr/>
        </p:nvSpPr>
        <p:spPr>
          <a:xfrm>
            <a:off x="679704" y="1987869"/>
            <a:ext cx="9030036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 smtClean="0"/>
              <a:t>Problems usually with 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Setting thresholds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Dealing with settings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Managing alert life cycle</a:t>
            </a:r>
            <a:endParaRPr lang="en-CA" dirty="0"/>
          </a:p>
        </p:txBody>
      </p:sp>
      <p:sp>
        <p:nvSpPr>
          <p:cNvPr id="15" name="Rectangle 14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6421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Debugging</a:t>
            </a:r>
            <a:endParaRPr lang="en-US" altLang="en-US" sz="7200" dirty="0" smtClean="0">
              <a:latin typeface="Open Sans Light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7" t="33755" r="3495" b="9774"/>
          <a:stretch/>
        </p:blipFill>
        <p:spPr bwMode="auto">
          <a:xfrm>
            <a:off x="679704" y="5882640"/>
            <a:ext cx="23171670" cy="7163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Arrow Connector 6"/>
          <p:cNvCxnSpPr/>
          <p:nvPr/>
        </p:nvCxnSpPr>
        <p:spPr bwMode="auto">
          <a:xfrm>
            <a:off x="16230600" y="8045487"/>
            <a:ext cx="1219200" cy="0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>
            <a:off x="17449800" y="7844636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Arrow Connector 18"/>
          <p:cNvCxnSpPr/>
          <p:nvPr/>
        </p:nvCxnSpPr>
        <p:spPr bwMode="auto">
          <a:xfrm>
            <a:off x="16230600" y="7841993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Straight Arrow Connector 19"/>
          <p:cNvCxnSpPr/>
          <p:nvPr/>
        </p:nvCxnSpPr>
        <p:spPr bwMode="auto">
          <a:xfrm flipV="1">
            <a:off x="17449800" y="9685492"/>
            <a:ext cx="820387" cy="2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Straight Arrow Connector 20"/>
          <p:cNvCxnSpPr/>
          <p:nvPr/>
        </p:nvCxnSpPr>
        <p:spPr bwMode="auto">
          <a:xfrm>
            <a:off x="18271177" y="9481998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Straight Arrow Connector 21"/>
          <p:cNvCxnSpPr/>
          <p:nvPr/>
        </p:nvCxnSpPr>
        <p:spPr bwMode="auto">
          <a:xfrm>
            <a:off x="17449800" y="9481999"/>
            <a:ext cx="0" cy="406987"/>
          </a:xfrm>
          <a:prstGeom prst="straightConnector1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TextBox 30"/>
          <p:cNvSpPr txBox="1"/>
          <p:nvPr/>
        </p:nvSpPr>
        <p:spPr>
          <a:xfrm>
            <a:off x="17596605" y="7909629"/>
            <a:ext cx="912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m</a:t>
            </a:r>
            <a:r>
              <a:rPr lang="en-CA" sz="1200" dirty="0" smtClean="0"/>
              <a:t>ean=717</a:t>
            </a:r>
            <a:endParaRPr lang="en-CA" sz="1200" dirty="0"/>
          </a:p>
        </p:txBody>
      </p:sp>
      <p:sp>
        <p:nvSpPr>
          <p:cNvPr id="34" name="TextBox 33"/>
          <p:cNvSpPr txBox="1"/>
          <p:nvPr/>
        </p:nvSpPr>
        <p:spPr>
          <a:xfrm>
            <a:off x="18338295" y="9546994"/>
            <a:ext cx="912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 smtClean="0"/>
              <a:t>mean=689</a:t>
            </a:r>
            <a:endParaRPr lang="en-CA" sz="1200" dirty="0"/>
          </a:p>
        </p:txBody>
      </p:sp>
      <p:sp>
        <p:nvSpPr>
          <p:cNvPr id="2" name="TextBox 1"/>
          <p:cNvSpPr txBox="1"/>
          <p:nvPr/>
        </p:nvSpPr>
        <p:spPr>
          <a:xfrm>
            <a:off x="679704" y="1987869"/>
            <a:ext cx="9030036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 smtClean="0"/>
              <a:t>Problems usually with 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Setting thresholds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Dealing with settings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Managing alert life cycle</a:t>
            </a:r>
            <a:endParaRPr lang="en-CA" dirty="0"/>
          </a:p>
        </p:txBody>
      </p:sp>
      <p:sp>
        <p:nvSpPr>
          <p:cNvPr id="3" name="Right Brace 2"/>
          <p:cNvSpPr/>
          <p:nvPr/>
        </p:nvSpPr>
        <p:spPr bwMode="auto">
          <a:xfrm>
            <a:off x="9986210" y="2911642"/>
            <a:ext cx="931791" cy="2587486"/>
          </a:xfrm>
          <a:prstGeom prst="rightBrace">
            <a:avLst>
              <a:gd name="adj1" fmla="val 41905"/>
              <a:gd name="adj2" fmla="val 50000"/>
            </a:avLst>
          </a:prstGeom>
          <a:noFill/>
          <a:ln w="95250">
            <a:solidFill>
              <a:schemeClr val="bg2">
                <a:lumMod val="50000"/>
              </a:schemeClr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418630" y="3712942"/>
            <a:ext cx="7090404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Programming is hard</a:t>
            </a:r>
            <a:endParaRPr lang="en-CA" dirty="0"/>
          </a:p>
        </p:txBody>
      </p:sp>
      <p:sp>
        <p:nvSpPr>
          <p:cNvPr id="15" name="Rectangle 14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9499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Post Mortem</a:t>
            </a:r>
            <a:endParaRPr lang="en-US" altLang="en-US" sz="7200" dirty="0" smtClean="0">
              <a:latin typeface="Open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5890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5" t="23889" r="18237" b="10741"/>
          <a:stretch/>
        </p:blipFill>
        <p:spPr bwMode="auto">
          <a:xfrm>
            <a:off x="8991599" y="3067050"/>
            <a:ext cx="14773287" cy="1008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Architecture</a:t>
            </a:r>
            <a:endParaRPr lang="en-US" altLang="en-US" sz="7200" dirty="0" smtClean="0">
              <a:latin typeface="Open Sans Light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ETL into </a:t>
            </a:r>
            <a:r>
              <a:rPr lang="en-CA" dirty="0" err="1" smtClean="0"/>
              <a:t>ElasticSearch</a:t>
            </a:r>
            <a:r>
              <a:rPr lang="en-CA" dirty="0" smtClean="0"/>
              <a:t> document store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Analyze time series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Send alerts</a:t>
            </a:r>
          </a:p>
        </p:txBody>
      </p:sp>
    </p:spTree>
    <p:extLst>
      <p:ext uri="{BB962C8B-B14F-4D97-AF65-F5344CB8AC3E}">
        <p14:creationId xmlns:p14="http://schemas.microsoft.com/office/powerpoint/2010/main" val="27525360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679703" y="2098356"/>
            <a:ext cx="23151847" cy="10931844"/>
          </a:xfrm>
          <a:prstGeom prst="rect">
            <a:avLst/>
          </a:prstGeom>
          <a:blipFill dpi="0" rotWithShape="1">
            <a:blip r:embed="rId3">
              <a:alphaModFix amt="11000"/>
            </a:blip>
            <a:srcRect/>
            <a:stretch>
              <a:fillRect/>
            </a:stretch>
          </a:blipFill>
          <a:ln>
            <a:noFill/>
          </a:ln>
          <a:effectLst>
            <a:softEdge rad="762000"/>
          </a:effectLst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err="1" smtClean="0">
                <a:latin typeface="Open Sans Light" charset="0"/>
              </a:rPr>
              <a:t>Talos</a:t>
            </a:r>
            <a:r>
              <a:rPr lang="en-US" altLang="en-US" sz="7200" dirty="0" smtClean="0">
                <a:latin typeface="Open Sans Light" charset="0"/>
              </a:rPr>
              <a:t> is Big!</a:t>
            </a:r>
            <a:endParaRPr lang="en-US" altLang="en-US" sz="7200" dirty="0" smtClean="0">
              <a:latin typeface="Open Sans Light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9703" y="2098356"/>
            <a:ext cx="22830001" cy="9910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CA" dirty="0" smtClean="0"/>
          </a:p>
          <a:p>
            <a:pPr algn="l"/>
            <a:r>
              <a:rPr lang="en-CA" dirty="0" smtClean="0"/>
              <a:t>From May 20</a:t>
            </a:r>
            <a:r>
              <a:rPr lang="en-CA" baseline="30000" dirty="0" smtClean="0"/>
              <a:t>th</a:t>
            </a:r>
            <a:r>
              <a:rPr lang="en-CA" dirty="0" smtClean="0"/>
              <a:t> to July 5</a:t>
            </a:r>
            <a:r>
              <a:rPr lang="en-CA" baseline="30000" dirty="0" smtClean="0"/>
              <a:t>th</a:t>
            </a:r>
            <a:r>
              <a:rPr lang="en-CA" dirty="0" smtClean="0"/>
              <a:t> (47 days):</a:t>
            </a:r>
            <a:endParaRPr lang="en-CA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13,237,110</a:t>
            </a:r>
            <a:r>
              <a:rPr lang="en-CA" b="1" dirty="0" smtClean="0"/>
              <a:t> </a:t>
            </a:r>
            <a:r>
              <a:rPr lang="en-CA" dirty="0" smtClean="0"/>
              <a:t>test results (8.4million/month)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147,832,161</a:t>
            </a:r>
            <a:r>
              <a:rPr lang="en-CA" dirty="0" smtClean="0"/>
              <a:t> individual tests (94million/month)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/>
          </a:p>
          <a:p>
            <a:pPr algn="l"/>
            <a:r>
              <a:rPr lang="en-CA" dirty="0" smtClean="0">
                <a:latin typeface="Open Sans"/>
              </a:rPr>
              <a:t>Many setbacks due to size and diversity: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>
                <a:latin typeface="Open Sans"/>
              </a:rPr>
              <a:t>Loading was too slow </a:t>
            </a:r>
            <a:r>
              <a:rPr lang="en-CA" dirty="0" smtClean="0">
                <a:latin typeface="Open Sans"/>
                <a:cs typeface="Times New Roman"/>
              </a:rPr>
              <a:t>→ Go multithreaded</a:t>
            </a:r>
            <a:endParaRPr lang="en-CA" dirty="0" smtClean="0">
              <a:latin typeface="Open Sans"/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>
                <a:latin typeface="Open Sans"/>
              </a:rPr>
              <a:t>JSON t</a:t>
            </a:r>
            <a:r>
              <a:rPr lang="en-CA" dirty="0" smtClean="0">
                <a:latin typeface="Open Sans"/>
              </a:rPr>
              <a:t>ransformations too slow  </a:t>
            </a:r>
            <a:r>
              <a:rPr lang="en-CA" dirty="0" smtClean="0">
                <a:latin typeface="Open Sans"/>
                <a:cs typeface="Times New Roman"/>
              </a:rPr>
              <a:t>→ Use </a:t>
            </a:r>
            <a:r>
              <a:rPr lang="en-CA" dirty="0" err="1" smtClean="0">
                <a:latin typeface="Open Sans"/>
                <a:cs typeface="Times New Roman"/>
              </a:rPr>
              <a:t>PyPy</a:t>
            </a:r>
            <a:endParaRPr lang="en-CA" dirty="0" smtClean="0">
              <a:latin typeface="Open Sans"/>
              <a:cs typeface="Times New Roman"/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err="1" smtClean="0">
                <a:latin typeface="Open Sans"/>
                <a:cs typeface="Times New Roman"/>
              </a:rPr>
              <a:t>SciPy</a:t>
            </a:r>
            <a:r>
              <a:rPr lang="en-CA" dirty="0" smtClean="0">
                <a:latin typeface="Open Sans"/>
                <a:cs typeface="Times New Roman"/>
              </a:rPr>
              <a:t> calls too slow </a:t>
            </a:r>
            <a:r>
              <a:rPr lang="en-CA" dirty="0" smtClean="0">
                <a:latin typeface="Open Sans"/>
              </a:rPr>
              <a:t> </a:t>
            </a:r>
            <a:r>
              <a:rPr lang="en-CA" dirty="0" smtClean="0">
                <a:latin typeface="Open Sans"/>
                <a:cs typeface="Times New Roman"/>
              </a:rPr>
              <a:t>→ Found pure python prequel to </a:t>
            </a:r>
            <a:r>
              <a:rPr lang="en-CA" dirty="0" err="1" smtClean="0">
                <a:latin typeface="Open Sans"/>
                <a:cs typeface="Times New Roman"/>
              </a:rPr>
              <a:t>SciPy</a:t>
            </a:r>
            <a:endParaRPr lang="en-CA" dirty="0" smtClean="0">
              <a:latin typeface="Open Sans"/>
              <a:cs typeface="Times New Roman"/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>
                <a:latin typeface="Open Sans"/>
                <a:cs typeface="Times New Roman"/>
              </a:rPr>
              <a:t>Database too slow </a:t>
            </a:r>
            <a:r>
              <a:rPr lang="en-CA" dirty="0" smtClean="0">
                <a:latin typeface="Open Sans"/>
              </a:rPr>
              <a:t> </a:t>
            </a:r>
            <a:r>
              <a:rPr lang="en-CA" dirty="0" smtClean="0">
                <a:latin typeface="Open Sans"/>
                <a:cs typeface="Times New Roman"/>
              </a:rPr>
              <a:t>→ Use </a:t>
            </a:r>
            <a:r>
              <a:rPr lang="en-CA" dirty="0" err="1" smtClean="0">
                <a:latin typeface="Open Sans"/>
                <a:cs typeface="Times New Roman"/>
              </a:rPr>
              <a:t>ElasticSearch</a:t>
            </a:r>
            <a:endParaRPr lang="en-CA" dirty="0" smtClean="0">
              <a:latin typeface="Open Sans"/>
            </a:endParaRPr>
          </a:p>
          <a:p>
            <a:pPr algn="l"/>
            <a:endParaRPr lang="en-CA" dirty="0" smtClean="0"/>
          </a:p>
        </p:txBody>
      </p:sp>
      <p:sp>
        <p:nvSpPr>
          <p:cNvPr id="5" name="Rectangle 4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4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6823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3"/>
          <p:cNvSpPr>
            <a:spLocks noGrp="1"/>
          </p:cNvSpPr>
          <p:nvPr>
            <p:ph type="title"/>
          </p:nvPr>
        </p:nvSpPr>
        <p:spPr>
          <a:xfrm>
            <a:off x="1143000" y="4664075"/>
            <a:ext cx="21945600" cy="2286000"/>
          </a:xfrm>
        </p:spPr>
        <p:txBody>
          <a:bodyPr/>
          <a:lstStyle/>
          <a:p>
            <a:r>
              <a:rPr lang="en-US" altLang="en-US" sz="13800" dirty="0" err="1" smtClean="0">
                <a:latin typeface="Open Sans Light" charset="0"/>
              </a:rPr>
              <a:t>dzAlerts</a:t>
            </a:r>
            <a:r>
              <a:rPr lang="en-US" altLang="en-US" dirty="0" smtClean="0">
                <a:latin typeface="Open Sans Light" charset="0"/>
              </a:rPr>
              <a:t/>
            </a:r>
            <a:br>
              <a:rPr lang="en-US" altLang="en-US" dirty="0" smtClean="0">
                <a:latin typeface="Open Sans Light" charset="0"/>
              </a:rPr>
            </a:br>
            <a:r>
              <a:rPr lang="en-CA" sz="3600" dirty="0"/>
              <a:t>provide high quality, and detailed alerts on performance regressions</a:t>
            </a:r>
            <a:br>
              <a:rPr lang="en-CA" sz="3600" dirty="0"/>
            </a:br>
            <a:r>
              <a:rPr lang="en-CA" sz="3600" dirty="0">
                <a:hlinkClick r:id="rId2"/>
              </a:rPr>
              <a:t>https://</a:t>
            </a:r>
            <a:r>
              <a:rPr lang="en-CA" sz="3600" dirty="0" smtClean="0">
                <a:hlinkClick r:id="rId2"/>
              </a:rPr>
              <a:t>wiki.mozilla.org/Auto-tools/Projects/Alerts</a:t>
            </a:r>
            <a:endParaRPr lang="en-US" altLang="en-US" dirty="0" smtClean="0">
              <a:latin typeface="Open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8472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auto">
          <a:xfrm>
            <a:off x="8207480" y="19050"/>
            <a:ext cx="7774447" cy="2153904"/>
          </a:xfrm>
          <a:prstGeom prst="rect">
            <a:avLst/>
          </a:prstGeom>
          <a:blipFill dpi="0" rotWithShape="1">
            <a:blip r:embed="rId2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8991599" y="3067049"/>
            <a:ext cx="14773287" cy="10086987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 dirty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Architecture</a:t>
            </a:r>
            <a:endParaRPr lang="en-US" altLang="en-US" sz="7200" dirty="0" smtClean="0">
              <a:latin typeface="Open Sans Light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ETL into </a:t>
            </a:r>
            <a:r>
              <a:rPr lang="en-CA" dirty="0" err="1" smtClean="0"/>
              <a:t>ElasticSearch</a:t>
            </a:r>
            <a:r>
              <a:rPr lang="en-CA" dirty="0" smtClean="0"/>
              <a:t> document store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Analyze time series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Send alerts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3437823" y="4610191"/>
            <a:ext cx="5167318" cy="3677099"/>
            <a:chOff x="16396259" y="2098357"/>
            <a:chExt cx="5167318" cy="3677099"/>
          </a:xfrm>
        </p:grpSpPr>
        <p:sp>
          <p:nvSpPr>
            <p:cNvPr id="6" name="Rectangle 5"/>
            <p:cNvSpPr/>
            <p:nvPr/>
          </p:nvSpPr>
          <p:spPr bwMode="auto">
            <a:xfrm>
              <a:off x="16396259" y="2099856"/>
              <a:ext cx="5166000" cy="3675600"/>
            </a:xfrm>
            <a:prstGeom prst="rect">
              <a:avLst/>
            </a:prstGeom>
            <a:blipFill dpi="0" rotWithShape="1">
              <a:blip r:embed="rId4">
                <a:alphaModFix amt="31000"/>
              </a:blip>
              <a:srcRect/>
              <a:stretch>
                <a:fillRect/>
              </a:stretch>
            </a:blip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CA" sz="5800" b="0" i="0" u="none" strike="noStrike" cap="none" normalizeH="0" baseline="0">
                <a:ln>
                  <a:noFill/>
                </a:ln>
                <a:solidFill>
                  <a:srgbClr val="414141"/>
                </a:solidFill>
                <a:effectLst/>
                <a:latin typeface="Open Sans" charset="0"/>
                <a:ea typeface="ヒラギノ角ゴ ProN W3" charset="0"/>
                <a:cs typeface="ヒラギノ角ゴ ProN W3" charset="0"/>
                <a:sym typeface="Open Sans" charset="0"/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471" t="33889" r="37383" b="42284"/>
            <a:stretch/>
          </p:blipFill>
          <p:spPr bwMode="auto">
            <a:xfrm>
              <a:off x="16396259" y="2098357"/>
              <a:ext cx="5167318" cy="3676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6C7472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493298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25E-6 1.11111E-6 L 0.1211 -0.2097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55" y="-1048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 rctx="PPT">
                                        <p:cTn id="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auto">
          <a:xfrm>
            <a:off x="16396259" y="1795056"/>
            <a:ext cx="5166000" cy="3675600"/>
          </a:xfrm>
          <a:prstGeom prst="rect">
            <a:avLst/>
          </a:prstGeom>
          <a:blipFill dpi="0" rotWithShape="1">
            <a:blip r:embed="rId3">
              <a:alphaModFix amt="31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86" t="44840" r="38226" b="45018"/>
          <a:stretch/>
        </p:blipFill>
        <p:spPr bwMode="auto">
          <a:xfrm>
            <a:off x="19126199" y="3483351"/>
            <a:ext cx="2209801" cy="1564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ETL into </a:t>
            </a:r>
            <a:r>
              <a:rPr lang="en-CA" dirty="0" err="1" smtClean="0"/>
              <a:t>ElasticSearch</a:t>
            </a:r>
            <a:r>
              <a:rPr lang="en-CA" dirty="0" smtClean="0"/>
              <a:t> document store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>
                    <a:lumMod val="75000"/>
                  </a:schemeClr>
                </a:solidFill>
              </a:rPr>
              <a:t>Analyze time series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>
                    <a:lumMod val="75000"/>
                  </a:schemeClr>
                </a:solidFill>
              </a:rPr>
              <a:t>Send alerts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9705" y="5276850"/>
            <a:ext cx="22830000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sz="7200" b="1" dirty="0" smtClean="0"/>
              <a:t>E</a:t>
            </a:r>
            <a:r>
              <a:rPr lang="en-CA" dirty="0" smtClean="0"/>
              <a:t>xtract ~</a:t>
            </a:r>
            <a:r>
              <a:rPr lang="en-CA" dirty="0" smtClean="0"/>
              <a:t>40 test results per second from </a:t>
            </a:r>
            <a:r>
              <a:rPr lang="en-CA" dirty="0" err="1" smtClean="0"/>
              <a:t>Datazilla</a:t>
            </a:r>
            <a:r>
              <a:rPr lang="en-CA" dirty="0" smtClean="0"/>
              <a:t> (whole suites)</a:t>
            </a:r>
          </a:p>
          <a:p>
            <a:pPr algn="l"/>
            <a:r>
              <a:rPr lang="en-CA" sz="7200" b="1" dirty="0" smtClean="0"/>
              <a:t>T</a:t>
            </a:r>
            <a:r>
              <a:rPr lang="en-CA" dirty="0" smtClean="0"/>
              <a:t>ransform test suite results into individual test results</a:t>
            </a:r>
          </a:p>
          <a:p>
            <a:pPr algn="l"/>
            <a:r>
              <a:rPr lang="en-CA" sz="7200" b="1" dirty="0" smtClean="0"/>
              <a:t>L</a:t>
            </a:r>
            <a:r>
              <a:rPr lang="en-CA" dirty="0" smtClean="0"/>
              <a:t>oad into </a:t>
            </a:r>
            <a:r>
              <a:rPr lang="en-CA" dirty="0" err="1" smtClean="0"/>
              <a:t>ElasticSearch</a:t>
            </a:r>
            <a:endParaRPr lang="en-CA" dirty="0" smtClean="0"/>
          </a:p>
          <a:p>
            <a:endParaRPr lang="en-CA" dirty="0" smtClean="0"/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1219200" y="549275"/>
            <a:ext cx="21945600" cy="12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/>
                <a:ea typeface="+mj-ea"/>
                <a:cs typeface="Open Sans Light"/>
                <a:sym typeface="Gill Sans Light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r>
              <a:rPr lang="en-US" altLang="en-US" sz="7200" kern="0" dirty="0" smtClean="0">
                <a:latin typeface="Open Sans Light" charset="0"/>
              </a:rPr>
              <a:t>Architecture</a:t>
            </a:r>
            <a:endParaRPr lang="en-US" altLang="en-US" sz="7200" kern="0" dirty="0" smtClean="0">
              <a:latin typeface="Open Sans Light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5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2357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396259" y="1795056"/>
            <a:ext cx="5166000" cy="3675600"/>
          </a:xfrm>
          <a:prstGeom prst="rect">
            <a:avLst/>
          </a:prstGeom>
          <a:blipFill dpi="0" rotWithShape="1">
            <a:blip r:embed="rId3">
              <a:alphaModFix amt="31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75" t="45803" r="45920" b="45265"/>
          <a:stretch/>
        </p:blipFill>
        <p:spPr bwMode="auto">
          <a:xfrm>
            <a:off x="16802100" y="3631881"/>
            <a:ext cx="2457450" cy="1378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>
                    <a:lumMod val="75000"/>
                  </a:schemeClr>
                </a:solidFill>
              </a:rPr>
              <a:t>ETL into </a:t>
            </a:r>
            <a:r>
              <a:rPr lang="en-CA" dirty="0" err="1" smtClean="0">
                <a:solidFill>
                  <a:schemeClr val="bg1">
                    <a:lumMod val="75000"/>
                  </a:schemeClr>
                </a:solidFill>
              </a:rPr>
              <a:t>ElasticSearch</a:t>
            </a:r>
            <a:r>
              <a:rPr lang="en-CA" dirty="0" smtClean="0">
                <a:solidFill>
                  <a:schemeClr val="bg1">
                    <a:lumMod val="75000"/>
                  </a:schemeClr>
                </a:solidFill>
              </a:rPr>
              <a:t> document store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Analyze time series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>
                    <a:lumMod val="75000"/>
                  </a:schemeClr>
                </a:solidFill>
              </a:rPr>
              <a:t>Send alerts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9705" y="5276850"/>
            <a:ext cx="228300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sz="5400" dirty="0" smtClean="0"/>
              <a:t>Daemon is run every 10min, and has significant </a:t>
            </a:r>
            <a:r>
              <a:rPr lang="en-CA" sz="5400" dirty="0" err="1" smtClean="0"/>
              <a:t>startup</a:t>
            </a:r>
            <a:r>
              <a:rPr lang="en-CA" sz="5400" dirty="0" smtClean="0"/>
              <a:t>/shutdown times:</a:t>
            </a:r>
          </a:p>
          <a:p>
            <a:pPr algn="l"/>
            <a:endParaRPr lang="en-CA" sz="5400" dirty="0" smtClean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sz="5400" dirty="0" smtClean="0"/>
              <a:t>~60 seconds to load (determine which tests to analyze) 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sz="5400" dirty="0" smtClean="0"/>
              <a:t>~1.7 time series per second (~50 stats each, but does not matter)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sz="5400" dirty="0" smtClean="0"/>
              <a:t>~30 seconds to write alerts to database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CA" sz="5400" dirty="0" smtClean="0"/>
          </a:p>
          <a:p>
            <a:pPr algn="l"/>
            <a:r>
              <a:rPr lang="en-CA" sz="5400" dirty="0" smtClean="0"/>
              <a:t>Works out to about 10 test suites per minute</a:t>
            </a:r>
          </a:p>
          <a:p>
            <a:endParaRPr lang="en-CA" sz="5400" dirty="0"/>
          </a:p>
        </p:txBody>
      </p:sp>
      <p:sp>
        <p:nvSpPr>
          <p:cNvPr id="11" name="Title 1"/>
          <p:cNvSpPr txBox="1">
            <a:spLocks/>
          </p:cNvSpPr>
          <p:nvPr/>
        </p:nvSpPr>
        <p:spPr bwMode="auto">
          <a:xfrm>
            <a:off x="1219200" y="549275"/>
            <a:ext cx="21945600" cy="12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/>
                <a:ea typeface="+mj-ea"/>
                <a:cs typeface="Open Sans Light"/>
                <a:sym typeface="Gill Sans Light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r>
              <a:rPr lang="en-US" altLang="en-US" sz="7200" kern="0" dirty="0" smtClean="0">
                <a:latin typeface="Open Sans Light" charset="0"/>
              </a:rPr>
              <a:t>Architecture</a:t>
            </a:r>
            <a:endParaRPr lang="en-US" altLang="en-US" sz="7200" kern="0" dirty="0" smtClean="0">
              <a:latin typeface="Open Sans Light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5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318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16396259" y="1795056"/>
            <a:ext cx="5166000" cy="3675600"/>
          </a:xfrm>
          <a:prstGeom prst="rect">
            <a:avLst/>
          </a:prstGeom>
          <a:blipFill dpi="0" rotWithShape="1">
            <a:blip r:embed="rId3">
              <a:alphaModFix amt="31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>
                    <a:lumMod val="75000"/>
                  </a:schemeClr>
                </a:solidFill>
              </a:rPr>
              <a:t>ETL into </a:t>
            </a:r>
            <a:r>
              <a:rPr lang="en-CA" dirty="0" err="1" smtClean="0">
                <a:solidFill>
                  <a:schemeClr val="bg1">
                    <a:lumMod val="75000"/>
                  </a:schemeClr>
                </a:solidFill>
              </a:rPr>
              <a:t>ElasticSearch</a:t>
            </a:r>
            <a:r>
              <a:rPr lang="en-CA" dirty="0" smtClean="0">
                <a:solidFill>
                  <a:schemeClr val="bg1">
                    <a:lumMod val="75000"/>
                  </a:schemeClr>
                </a:solidFill>
              </a:rPr>
              <a:t> document store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>
                <a:solidFill>
                  <a:schemeClr val="bg1">
                    <a:lumMod val="75000"/>
                  </a:schemeClr>
                </a:solidFill>
              </a:rPr>
              <a:t>Analyze time series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Send alerts</a:t>
            </a:r>
            <a:endParaRPr lang="en-CA" dirty="0" smtClean="0"/>
          </a:p>
        </p:txBody>
      </p:sp>
      <p:pic>
        <p:nvPicPr>
          <p:cNvPr id="32770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t="41323" r="753" b="9845"/>
          <a:stretch/>
        </p:blipFill>
        <p:spPr bwMode="auto">
          <a:xfrm>
            <a:off x="3695700" y="5276850"/>
            <a:ext cx="15763876" cy="805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9" t="38192" r="46132" b="54191"/>
          <a:stretch/>
        </p:blipFill>
        <p:spPr bwMode="auto">
          <a:xfrm>
            <a:off x="16935450" y="2457450"/>
            <a:ext cx="2266950" cy="1175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219200" y="549275"/>
            <a:ext cx="21945600" cy="12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/>
                <a:ea typeface="+mj-ea"/>
                <a:cs typeface="Open Sans Light"/>
                <a:sym typeface="Gill Sans Light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r>
              <a:rPr lang="en-US" altLang="en-US" sz="7200" kern="0" dirty="0" smtClean="0">
                <a:latin typeface="Open Sans Light" charset="0"/>
              </a:rPr>
              <a:t>Architecture</a:t>
            </a:r>
            <a:endParaRPr lang="en-US" altLang="en-US" sz="7200" kern="0" dirty="0" smtClean="0">
              <a:latin typeface="Open Sans Light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6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4062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 smtClean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Send alerts</a:t>
            </a:r>
            <a:endParaRPr lang="en-CA" dirty="0" smtClean="0"/>
          </a:p>
        </p:txBody>
      </p:sp>
      <p:pic>
        <p:nvPicPr>
          <p:cNvPr id="32770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t="41323" r="753" b="9845"/>
          <a:stretch/>
        </p:blipFill>
        <p:spPr bwMode="auto">
          <a:xfrm>
            <a:off x="3695700" y="5276850"/>
            <a:ext cx="15763876" cy="805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219200" y="549275"/>
            <a:ext cx="21945600" cy="12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/>
                <a:ea typeface="+mj-ea"/>
                <a:cs typeface="Open Sans Light"/>
                <a:sym typeface="Gill Sans Light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r>
              <a:rPr lang="en-US" altLang="en-US" sz="7200" kern="0" dirty="0" smtClean="0">
                <a:latin typeface="Open Sans Light" charset="0"/>
              </a:rPr>
              <a:t>Mail</a:t>
            </a:r>
            <a:endParaRPr lang="en-US" altLang="en-US" sz="7200" kern="0" dirty="0" smtClean="0">
              <a:latin typeface="Open Sans Light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4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06953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t="41323" r="753" b="9845"/>
          <a:stretch/>
        </p:blipFill>
        <p:spPr bwMode="auto">
          <a:xfrm>
            <a:off x="3695700" y="5276850"/>
            <a:ext cx="15763876" cy="805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8088" y="3629025"/>
            <a:ext cx="7162800" cy="6257925"/>
          </a:xfrm>
          <a:prstGeom prst="rect">
            <a:avLst/>
          </a:prstGeom>
          <a:noFill/>
          <a:ln w="1016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 smtClean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Mercurial</a:t>
            </a:r>
            <a:endParaRPr lang="en-CA" dirty="0" smtClean="0"/>
          </a:p>
        </p:txBody>
      </p:sp>
      <p:sp>
        <p:nvSpPr>
          <p:cNvPr id="6" name="Rectangle 5"/>
          <p:cNvSpPr/>
          <p:nvPr/>
        </p:nvSpPr>
        <p:spPr bwMode="auto">
          <a:xfrm>
            <a:off x="3914776" y="8724900"/>
            <a:ext cx="2295524" cy="742950"/>
          </a:xfrm>
          <a:prstGeom prst="rect">
            <a:avLst/>
          </a:prstGeom>
          <a:noFill/>
          <a:ln w="1016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cxnSp>
        <p:nvCxnSpPr>
          <p:cNvPr id="7" name="Straight Connector 6"/>
          <p:cNvCxnSpPr>
            <a:stCxn id="6" idx="0"/>
          </p:cNvCxnSpPr>
          <p:nvPr/>
        </p:nvCxnSpPr>
        <p:spPr bwMode="auto">
          <a:xfrm flipV="1">
            <a:off x="5062538" y="5524500"/>
            <a:ext cx="9658350" cy="3200400"/>
          </a:xfrm>
          <a:prstGeom prst="line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" name="Title 1"/>
          <p:cNvSpPr txBox="1">
            <a:spLocks/>
          </p:cNvSpPr>
          <p:nvPr/>
        </p:nvSpPr>
        <p:spPr bwMode="auto">
          <a:xfrm>
            <a:off x="1219200" y="549275"/>
            <a:ext cx="21945600" cy="12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/>
                <a:ea typeface="+mj-ea"/>
                <a:cs typeface="Open Sans Light"/>
                <a:sym typeface="Gill Sans Light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8400">
                <a:solidFill>
                  <a:srgbClr val="2F302F"/>
                </a:solidFill>
                <a:latin typeface="Open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10000">
                <a:solidFill>
                  <a:srgbClr val="2F302F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r>
              <a:rPr lang="en-US" altLang="en-US" sz="7200" kern="0" dirty="0" smtClean="0">
                <a:latin typeface="Open Sans Light" charset="0"/>
              </a:rPr>
              <a:t>Mail</a:t>
            </a:r>
            <a:endParaRPr lang="en-US" altLang="en-US" sz="7200" kern="0" dirty="0" smtClean="0">
              <a:latin typeface="Open Sans Light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362700" y="8724900"/>
            <a:ext cx="1228725" cy="742950"/>
          </a:xfrm>
          <a:prstGeom prst="rect">
            <a:avLst/>
          </a:prstGeom>
          <a:noFill/>
          <a:ln w="1016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cxnSp>
        <p:nvCxnSpPr>
          <p:cNvPr id="20" name="Straight Connector 19"/>
          <p:cNvCxnSpPr>
            <a:stCxn id="17" idx="0"/>
          </p:cNvCxnSpPr>
          <p:nvPr/>
        </p:nvCxnSpPr>
        <p:spPr bwMode="auto">
          <a:xfrm flipV="1">
            <a:off x="6977063" y="5524500"/>
            <a:ext cx="7896225" cy="3200400"/>
          </a:xfrm>
          <a:prstGeom prst="line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34818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0888" y="3209925"/>
            <a:ext cx="7162800" cy="6257925"/>
          </a:xfrm>
          <a:prstGeom prst="rect">
            <a:avLst/>
          </a:prstGeom>
          <a:noFill/>
          <a:ln w="1016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</a:extLst>
        </p:spPr>
      </p:pic>
      <p:sp>
        <p:nvSpPr>
          <p:cNvPr id="28" name="Rectangle 27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5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26235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1203325"/>
          </a:xfrm>
        </p:spPr>
        <p:txBody>
          <a:bodyPr/>
          <a:lstStyle/>
          <a:p>
            <a:r>
              <a:rPr lang="en-US" altLang="en-US" sz="7200" dirty="0" smtClean="0">
                <a:latin typeface="Open Sans Light" charset="0"/>
              </a:rPr>
              <a:t>Mail</a:t>
            </a:r>
            <a:endParaRPr lang="en-US" altLang="en-US" sz="7200" dirty="0" smtClean="0">
              <a:latin typeface="Open Sans Light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9704" y="2098357"/>
            <a:ext cx="228300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 smtClean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CA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CA" dirty="0" smtClean="0"/>
              <a:t>TBPL</a:t>
            </a:r>
            <a:endParaRPr lang="en-CA" dirty="0" smtClean="0"/>
          </a:p>
        </p:txBody>
      </p:sp>
      <p:pic>
        <p:nvPicPr>
          <p:cNvPr id="32770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t="41323" r="753" b="9845"/>
          <a:stretch/>
        </p:blipFill>
        <p:spPr bwMode="auto">
          <a:xfrm>
            <a:off x="3695700" y="5276850"/>
            <a:ext cx="15763876" cy="805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 bwMode="auto">
          <a:xfrm>
            <a:off x="7696200" y="8724900"/>
            <a:ext cx="838200" cy="742950"/>
          </a:xfrm>
          <a:prstGeom prst="rect">
            <a:avLst/>
          </a:prstGeom>
          <a:noFill/>
          <a:ln w="101600">
            <a:solidFill>
              <a:srgbClr val="FF0000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  <p:cxnSp>
        <p:nvCxnSpPr>
          <p:cNvPr id="7" name="Straight Connector 6"/>
          <p:cNvCxnSpPr>
            <a:endCxn id="35842" idx="1"/>
          </p:cNvCxnSpPr>
          <p:nvPr/>
        </p:nvCxnSpPr>
        <p:spPr bwMode="auto">
          <a:xfrm flipV="1">
            <a:off x="8534400" y="6338888"/>
            <a:ext cx="5257801" cy="2386012"/>
          </a:xfrm>
          <a:prstGeom prst="line">
            <a:avLst/>
          </a:prstGeom>
          <a:solidFill>
            <a:srgbClr val="6C7472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3584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2201" y="3814763"/>
            <a:ext cx="9467850" cy="5048250"/>
          </a:xfrm>
          <a:prstGeom prst="rect">
            <a:avLst/>
          </a:prstGeom>
          <a:noFill/>
          <a:ln w="1016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6C7472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 bwMode="auto">
          <a:xfrm>
            <a:off x="8207480" y="0"/>
            <a:ext cx="7774447" cy="2153904"/>
          </a:xfrm>
          <a:prstGeom prst="rect">
            <a:avLst/>
          </a:prstGeom>
          <a:blipFill dpi="0" rotWithShape="1">
            <a:blip r:embed="rId5">
              <a:alphaModFix amt="7000"/>
            </a:blip>
            <a:srcRect/>
            <a:stretch>
              <a:fillRect/>
            </a:stretch>
          </a:blipFill>
          <a:ln>
            <a:noFill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sz="5800" b="0" i="0" u="none" strike="noStrike" cap="none" normalizeH="0" baseline="0">
              <a:ln>
                <a:noFill/>
              </a:ln>
              <a:solidFill>
                <a:srgbClr val="414141"/>
              </a:solidFill>
              <a:effectLst/>
              <a:latin typeface="Open Sans" charset="0"/>
              <a:ea typeface="ヒラギノ角ゴ ProN W3" charset="0"/>
              <a:cs typeface="ヒラギノ角ゴ ProN W3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219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zilla - Sandstone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Mozilla - Sandstone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Open Sans" charset="0"/>
            <a:ea typeface="ヒラギノ角ゴ ProN W3" charset="0"/>
            <a:cs typeface="ヒラギノ角ゴ ProN W3" charset="0"/>
            <a:sym typeface="Open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Open Sans" charset="0"/>
            <a:ea typeface="ヒラギノ角ゴ ProN W3" charset="0"/>
            <a:cs typeface="ヒラギノ角ゴ ProN W3" charset="0"/>
            <a:sym typeface="Open Sans" charset="0"/>
          </a:defRPr>
        </a:defPPr>
      </a:lstStyle>
    </a:lnDef>
  </a:objectDefaults>
  <a:extraClrSchemeLst>
    <a:extraClrScheme>
      <a:clrScheme name="Mozilla - Sandston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2295</TotalTime>
  <Pages>0</Pages>
  <Words>578</Words>
  <Characters>0</Characters>
  <Application>Microsoft Office PowerPoint</Application>
  <PresentationFormat>Custom</PresentationFormat>
  <Lines>0</Lines>
  <Paragraphs>149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Open Sans</vt:lpstr>
      <vt:lpstr>ヒラギノ角ゴ ProN W3</vt:lpstr>
      <vt:lpstr>Arial</vt:lpstr>
      <vt:lpstr>Open Sans Light</vt:lpstr>
      <vt:lpstr>Gill Sans Light</vt:lpstr>
      <vt:lpstr>Calibri</vt:lpstr>
      <vt:lpstr>MS PGothic</vt:lpstr>
      <vt:lpstr>Mozilla - Sandstone</vt:lpstr>
      <vt:lpstr>dzAlerts provide high quality, and detailed alerts on performance regressions https://wiki.mozilla.org/Auto-tools/Projects/Alerts</vt:lpstr>
      <vt:lpstr>Architecture</vt:lpstr>
      <vt:lpstr>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Mail</vt:lpstr>
      <vt:lpstr>PowerPoint Presentation</vt:lpstr>
      <vt:lpstr>PowerPoint Presentation</vt:lpstr>
      <vt:lpstr>Debugging</vt:lpstr>
      <vt:lpstr>Debugging</vt:lpstr>
      <vt:lpstr>Debugging</vt:lpstr>
      <vt:lpstr>Debugging</vt:lpstr>
      <vt:lpstr>Debugging</vt:lpstr>
      <vt:lpstr>Debugging</vt:lpstr>
      <vt:lpstr>Debugging</vt:lpstr>
      <vt:lpstr>Post Mortem</vt:lpstr>
      <vt:lpstr>Talos is Big!</vt:lpstr>
      <vt:lpstr>dzAlerts provide high quality, and detailed alerts on performance regressions https://wiki.mozilla.org/Auto-tools/Projects/Alerts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klahnakoski</dc:creator>
  <cp:lastModifiedBy>klahnakoski</cp:lastModifiedBy>
  <cp:revision>56</cp:revision>
  <dcterms:modified xsi:type="dcterms:W3CDTF">2014-07-06T20:06:43Z</dcterms:modified>
</cp:coreProperties>
</file>